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59" r:id="rId5"/>
    <p:sldId id="260" r:id="rId6"/>
    <p:sldId id="261" r:id="rId7"/>
    <p:sldId id="263" r:id="rId8"/>
    <p:sldId id="264" r:id="rId9"/>
    <p:sldId id="265"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0517"/>
    <a:srgbClr val="660033"/>
    <a:srgbClr val="CC0066"/>
    <a:srgbClr val="170106"/>
    <a:srgbClr val="FBB7C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17EAABD-ACB9-41D2-9853-F970BF47DE42}" type="datetimeFigureOut">
              <a:rPr lang="en-US" smtClean="0"/>
              <a:pPr/>
              <a:t>8/9/2019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645954-3FE9-4470-9C5A-FAB162D116B1}"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17EAABD-ACB9-41D2-9853-F970BF47DE42}" type="datetimeFigureOut">
              <a:rPr lang="en-US" smtClean="0"/>
              <a:pPr/>
              <a:t>8/9/2019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645954-3FE9-4470-9C5A-FAB162D116B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17EAABD-ACB9-41D2-9853-F970BF47DE42}" type="datetimeFigureOut">
              <a:rPr lang="en-US" smtClean="0"/>
              <a:pPr/>
              <a:t>8/9/2019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645954-3FE9-4470-9C5A-FAB162D116B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17EAABD-ACB9-41D2-9853-F970BF47DE42}" type="datetimeFigureOut">
              <a:rPr lang="en-US" smtClean="0"/>
              <a:pPr/>
              <a:t>8/9/2019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645954-3FE9-4470-9C5A-FAB162D116B1}"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7EAABD-ACB9-41D2-9853-F970BF47DE42}" type="datetimeFigureOut">
              <a:rPr lang="en-US" smtClean="0"/>
              <a:pPr/>
              <a:t>8/9/2019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645954-3FE9-4470-9C5A-FAB162D116B1}"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17EAABD-ACB9-41D2-9853-F970BF47DE42}" type="datetimeFigureOut">
              <a:rPr lang="en-US" smtClean="0"/>
              <a:pPr/>
              <a:t>8/9/2019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F645954-3FE9-4470-9C5A-FAB162D116B1}"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17EAABD-ACB9-41D2-9853-F970BF47DE42}" type="datetimeFigureOut">
              <a:rPr lang="en-US" smtClean="0"/>
              <a:pPr/>
              <a:t>8/9/2019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F645954-3FE9-4470-9C5A-FAB162D116B1}"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17EAABD-ACB9-41D2-9853-F970BF47DE42}" type="datetimeFigureOut">
              <a:rPr lang="en-US" smtClean="0"/>
              <a:pPr/>
              <a:t>8/9/2019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F645954-3FE9-4470-9C5A-FAB162D116B1}"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7EAABD-ACB9-41D2-9853-F970BF47DE42}" type="datetimeFigureOut">
              <a:rPr lang="en-US" smtClean="0"/>
              <a:pPr/>
              <a:t>8/9/2019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F645954-3FE9-4470-9C5A-FAB162D116B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EAABD-ACB9-41D2-9853-F970BF47DE42}" type="datetimeFigureOut">
              <a:rPr lang="en-US" smtClean="0"/>
              <a:pPr/>
              <a:t>8/9/2019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F645954-3FE9-4470-9C5A-FAB162D116B1}"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7EAABD-ACB9-41D2-9853-F970BF47DE42}" type="datetimeFigureOut">
              <a:rPr lang="en-US" smtClean="0"/>
              <a:pPr/>
              <a:t>8/9/2019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F645954-3FE9-4470-9C5A-FAB162D116B1}"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7EAABD-ACB9-41D2-9853-F970BF47DE42}" type="datetimeFigureOut">
              <a:rPr lang="en-US" smtClean="0"/>
              <a:pPr/>
              <a:t>8/9/2019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645954-3FE9-4470-9C5A-FAB162D116B1}"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214290"/>
            <a:ext cx="7772400" cy="642966"/>
          </a:xfrm>
          <a:solidFill>
            <a:schemeClr val="tx1">
              <a:lumMod val="50000"/>
              <a:lumOff val="50000"/>
            </a:schemeClr>
          </a:solidFill>
          <a:effectLst>
            <a:outerShdw blurRad="40000" dist="20000" dir="5400000" rotWithShape="0">
              <a:srgbClr val="000000">
                <a:alpha val="38000"/>
              </a:srgbClr>
            </a:outerShdw>
            <a:softEdge rad="31750"/>
          </a:effectLst>
        </p:spPr>
        <p:style>
          <a:lnRef idx="3">
            <a:schemeClr val="lt1"/>
          </a:lnRef>
          <a:fillRef idx="1">
            <a:schemeClr val="accent3"/>
          </a:fillRef>
          <a:effectRef idx="1">
            <a:schemeClr val="accent3"/>
          </a:effectRef>
          <a:fontRef idx="minor">
            <a:schemeClr val="lt1"/>
          </a:fontRef>
        </p:style>
        <p:txBody>
          <a:bodyPr>
            <a:normAutofit fontScale="90000"/>
          </a:bodyPr>
          <a:lstStyle/>
          <a:p>
            <a:r>
              <a:rPr lang="en-IN" dirty="0" smtClean="0">
                <a:solidFill>
                  <a:srgbClr val="5B0517"/>
                </a:solidFill>
              </a:rPr>
              <a:t>CARBON AND ITS COMPOUNDS</a:t>
            </a:r>
            <a:endParaRPr lang="en-IN" dirty="0">
              <a:solidFill>
                <a:srgbClr val="5B0517"/>
              </a:solidFill>
            </a:endParaRPr>
          </a:p>
        </p:txBody>
      </p:sp>
      <p:sp>
        <p:nvSpPr>
          <p:cNvPr id="4" name="Subtitle 3"/>
          <p:cNvSpPr>
            <a:spLocks noGrp="1"/>
          </p:cNvSpPr>
          <p:nvPr>
            <p:ph type="subTitle" idx="1"/>
          </p:nvPr>
        </p:nvSpPr>
        <p:spPr/>
        <p:txBody>
          <a:bodyPr/>
          <a:lstStyle/>
          <a:p>
            <a:endParaRPr lang="en-IN" dirty="0"/>
          </a:p>
        </p:txBody>
      </p:sp>
      <p:pic>
        <p:nvPicPr>
          <p:cNvPr id="3074" name="Picture 2"/>
          <p:cNvPicPr>
            <a:picLocks noChangeAspect="1" noChangeArrowheads="1"/>
          </p:cNvPicPr>
          <p:nvPr/>
        </p:nvPicPr>
        <p:blipFill>
          <a:blip r:embed="rId2"/>
          <a:srcRect/>
          <a:stretch>
            <a:fillRect/>
          </a:stretch>
        </p:blipFill>
        <p:spPr bwMode="auto">
          <a:xfrm>
            <a:off x="285720" y="3357562"/>
            <a:ext cx="4500594" cy="3286148"/>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5072066" y="3643290"/>
            <a:ext cx="3786214" cy="3214710"/>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a:srcRect/>
          <a:stretch>
            <a:fillRect/>
          </a:stretch>
        </p:blipFill>
        <p:spPr bwMode="auto">
          <a:xfrm>
            <a:off x="5715008" y="1142984"/>
            <a:ext cx="3143272" cy="2143140"/>
          </a:xfrm>
          <a:prstGeom prst="rect">
            <a:avLst/>
          </a:prstGeom>
          <a:noFill/>
          <a:ln w="9525">
            <a:noFill/>
            <a:miter lim="800000"/>
            <a:headEnd/>
            <a:tailEnd/>
          </a:ln>
          <a:effectLst/>
        </p:spPr>
      </p:pic>
      <p:pic>
        <p:nvPicPr>
          <p:cNvPr id="3077" name="Picture 5"/>
          <p:cNvPicPr>
            <a:picLocks noChangeAspect="1" noChangeArrowheads="1"/>
          </p:cNvPicPr>
          <p:nvPr/>
        </p:nvPicPr>
        <p:blipFill>
          <a:blip r:embed="rId5"/>
          <a:srcRect/>
          <a:stretch>
            <a:fillRect/>
          </a:stretch>
        </p:blipFill>
        <p:spPr bwMode="auto">
          <a:xfrm>
            <a:off x="428596" y="1071546"/>
            <a:ext cx="2457450" cy="2124078"/>
          </a:xfrm>
          <a:prstGeom prst="rect">
            <a:avLst/>
          </a:prstGeom>
          <a:noFill/>
          <a:ln w="9525">
            <a:noFill/>
            <a:miter lim="800000"/>
            <a:headEnd/>
            <a:tailEnd/>
          </a:ln>
          <a:effectLst/>
        </p:spPr>
      </p:pic>
      <p:pic>
        <p:nvPicPr>
          <p:cNvPr id="3078" name="Picture 6"/>
          <p:cNvPicPr>
            <a:picLocks noChangeAspect="1" noChangeArrowheads="1"/>
          </p:cNvPicPr>
          <p:nvPr/>
        </p:nvPicPr>
        <p:blipFill>
          <a:blip r:embed="rId6"/>
          <a:srcRect/>
          <a:stretch>
            <a:fillRect/>
          </a:stretch>
        </p:blipFill>
        <p:spPr bwMode="auto">
          <a:xfrm>
            <a:off x="3000364" y="1214422"/>
            <a:ext cx="2543175" cy="1952625"/>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IN" b="1" dirty="0" smtClean="0"/>
              <a:t>TYPES OF COVALENT BOND</a:t>
            </a:r>
            <a:endParaRPr lang="en-IN" b="1" dirty="0"/>
          </a:p>
        </p:txBody>
      </p:sp>
      <p:pic>
        <p:nvPicPr>
          <p:cNvPr id="6146" name="Picture 2"/>
          <p:cNvPicPr>
            <a:picLocks noChangeAspect="1" noChangeArrowheads="1"/>
          </p:cNvPicPr>
          <p:nvPr/>
        </p:nvPicPr>
        <p:blipFill>
          <a:blip r:embed="rId2"/>
          <a:srcRect/>
          <a:stretch>
            <a:fillRect/>
          </a:stretch>
        </p:blipFill>
        <p:spPr bwMode="auto">
          <a:xfrm>
            <a:off x="857224" y="2071678"/>
            <a:ext cx="7643865" cy="4357717"/>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214446"/>
          </a:xfrm>
          <a:effectLst>
            <a:innerShdw blurRad="63500" dist="50800" dir="13500000">
              <a:prstClr val="black">
                <a:alpha val="50000"/>
              </a:prstClr>
            </a:innerShdw>
          </a:effectLst>
          <a:scene3d>
            <a:camera prst="orthographicFront">
              <a:rot lat="0" lon="0" rev="0"/>
            </a:camera>
            <a:lightRig rig="threePt" dir="t">
              <a:rot lat="0" lon="0" rev="1200000"/>
            </a:lightRig>
          </a:scene3d>
          <a:sp3d>
            <a:bevelT w="63500" h="25400" prst="convex"/>
          </a:sp3d>
        </p:spPr>
        <p:style>
          <a:lnRef idx="0">
            <a:schemeClr val="accent1"/>
          </a:lnRef>
          <a:fillRef idx="3">
            <a:schemeClr val="accent1"/>
          </a:fillRef>
          <a:effectRef idx="3">
            <a:schemeClr val="accent1"/>
          </a:effectRef>
          <a:fontRef idx="minor">
            <a:schemeClr val="lt1"/>
          </a:fontRef>
        </p:style>
        <p:txBody>
          <a:bodyPr/>
          <a:lstStyle/>
          <a:p>
            <a:r>
              <a:rPr lang="en-IN" dirty="0" smtClean="0">
                <a:latin typeface="Agency FB" pitchFamily="34" charset="0"/>
              </a:rPr>
              <a:t>VERSATILE NATURE OF CARBON</a:t>
            </a:r>
            <a:endParaRPr lang="en-IN" dirty="0">
              <a:latin typeface="Agency FB" pitchFamily="34" charset="0"/>
            </a:endParaRPr>
          </a:p>
        </p:txBody>
      </p:sp>
      <p:sp>
        <p:nvSpPr>
          <p:cNvPr id="3" name="Content Placeholder 2"/>
          <p:cNvSpPr>
            <a:spLocks noGrp="1"/>
          </p:cNvSpPr>
          <p:nvPr>
            <p:ph idx="1"/>
          </p:nvPr>
        </p:nvSpPr>
        <p:spPr>
          <a:xfrm>
            <a:off x="428596" y="1428736"/>
            <a:ext cx="8229600" cy="4929222"/>
          </a:xfrm>
          <a:solidFill>
            <a:schemeClr val="tx2">
              <a:lumMod val="20000"/>
              <a:lumOff val="80000"/>
            </a:schemeClr>
          </a:solidFill>
          <a:ln>
            <a:solidFill>
              <a:schemeClr val="tx2">
                <a:lumMod val="20000"/>
                <a:lumOff val="80000"/>
              </a:schemeClr>
            </a:solidFill>
          </a:ln>
          <a:scene3d>
            <a:camera prst="perspectiveFront"/>
            <a:lightRig rig="threePt" dir="t"/>
          </a:scene3d>
        </p:spPr>
        <p:txBody>
          <a:bodyPr>
            <a:noAutofit/>
          </a:bodyPr>
          <a:lstStyle/>
          <a:p>
            <a:r>
              <a:rPr lang="en-IN" sz="2800" b="1" dirty="0" err="1" smtClean="0">
                <a:latin typeface="Agency FB" pitchFamily="34" charset="0"/>
              </a:rPr>
              <a:t>Tetravalency</a:t>
            </a:r>
            <a:r>
              <a:rPr lang="en-IN" sz="2800" b="1" dirty="0" smtClean="0">
                <a:latin typeface="Agency FB" pitchFamily="34" charset="0"/>
              </a:rPr>
              <a:t>: </a:t>
            </a:r>
            <a:r>
              <a:rPr lang="en-IN" sz="2800" dirty="0" smtClean="0">
                <a:latin typeface="Agency FB" pitchFamily="34" charset="0"/>
              </a:rPr>
              <a:t>Tetra means four and </a:t>
            </a:r>
            <a:r>
              <a:rPr lang="en-IN" sz="2800" dirty="0" err="1" smtClean="0">
                <a:latin typeface="Agency FB" pitchFamily="34" charset="0"/>
              </a:rPr>
              <a:t>valency</a:t>
            </a:r>
            <a:r>
              <a:rPr lang="en-IN" sz="2800" dirty="0" smtClean="0">
                <a:latin typeface="Agency FB" pitchFamily="34" charset="0"/>
              </a:rPr>
              <a:t> means the number of electrons gained or lost or shared to attain stable configuration. So, </a:t>
            </a:r>
            <a:r>
              <a:rPr lang="en-IN" sz="2800" dirty="0" err="1" smtClean="0">
                <a:latin typeface="Agency FB" pitchFamily="34" charset="0"/>
              </a:rPr>
              <a:t>tetravalency</a:t>
            </a:r>
            <a:r>
              <a:rPr lang="en-IN" sz="2800" dirty="0" smtClean="0">
                <a:latin typeface="Agency FB" pitchFamily="34" charset="0"/>
              </a:rPr>
              <a:t> refers to the phenomenon of sharing four electrons by an element to attain stable condition. Now, the electronic configuration of carbon is 2, 4. It shares four electrons with other elements to attain a stable configuration.</a:t>
            </a:r>
          </a:p>
          <a:p>
            <a:endParaRPr lang="en-IN" sz="2800" dirty="0" smtClean="0">
              <a:latin typeface="Agency FB" pitchFamily="34" charset="0"/>
            </a:endParaRPr>
          </a:p>
          <a:p>
            <a:r>
              <a:rPr lang="en-IN" sz="2800" b="1" dirty="0" smtClean="0">
                <a:latin typeface="Agency FB" pitchFamily="34" charset="0"/>
              </a:rPr>
              <a:t>Catenation: </a:t>
            </a:r>
            <a:r>
              <a:rPr lang="en-IN" sz="2800" dirty="0" smtClean="0">
                <a:latin typeface="Agency FB" pitchFamily="34" charset="0"/>
              </a:rPr>
              <a:t>This is a property of self-linking. This property depends on size of atom which will decide the M-M bond strength. This property is more unique for carbon as more than thousand atoms of carbon can be linked.</a:t>
            </a:r>
            <a:endParaRPr lang="en-IN" sz="2800" dirty="0">
              <a:latin typeface="Agency FB"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1538" y="1"/>
            <a:ext cx="6929486" cy="584775"/>
          </a:xfrm>
          <a:prstGeom prst="rect">
            <a:avLst/>
          </a:prstGeom>
          <a:solidFill>
            <a:schemeClr val="tx2">
              <a:lumMod val="40000"/>
              <a:lumOff val="60000"/>
            </a:schemeClr>
          </a:solidFill>
          <a:effectLst>
            <a:softEdge rad="127000"/>
          </a:effectLst>
        </p:spPr>
        <p:txBody>
          <a:bodyPr wrap="square" rtlCol="0">
            <a:spAutoFit/>
          </a:bodyPr>
          <a:lstStyle/>
          <a:p>
            <a:pPr algn="ctr"/>
            <a:r>
              <a:rPr lang="en-IN" sz="3200" b="1" dirty="0" smtClean="0"/>
              <a:t>COVALENT NATURE OF CARBON</a:t>
            </a:r>
            <a:endParaRPr lang="en-IN" sz="3200" b="1" dirty="0"/>
          </a:p>
        </p:txBody>
      </p:sp>
      <p:sp>
        <p:nvSpPr>
          <p:cNvPr id="4" name="Rectangle 3"/>
          <p:cNvSpPr/>
          <p:nvPr/>
        </p:nvSpPr>
        <p:spPr>
          <a:xfrm>
            <a:off x="214282" y="857232"/>
            <a:ext cx="8643998" cy="5816977"/>
          </a:xfrm>
          <a:prstGeom prst="rect">
            <a:avLst/>
          </a:prstGeom>
          <a:solidFill>
            <a:schemeClr val="accent1">
              <a:lumMod val="75000"/>
            </a:schemeClr>
          </a:solidFill>
          <a:ln>
            <a:solidFill>
              <a:schemeClr val="tx1">
                <a:lumMod val="95000"/>
                <a:lumOff val="5000"/>
              </a:schemeClr>
            </a:solidFill>
          </a:ln>
          <a:effectLst>
            <a:glow rad="63500">
              <a:schemeClr val="accent5">
                <a:satMod val="175000"/>
                <a:alpha val="40000"/>
              </a:schemeClr>
            </a:glow>
          </a:effectLst>
          <a:scene3d>
            <a:camera prst="orthographicFront"/>
            <a:lightRig rig="threePt" dir="t"/>
          </a:scene3d>
          <a:sp3d>
            <a:bevelT w="139700" prst="cross"/>
          </a:sp3d>
        </p:spPr>
        <p:txBody>
          <a:bodyPr wrap="square">
            <a:spAutoFit/>
          </a:bodyPr>
          <a:lstStyle/>
          <a:p>
            <a:pPr>
              <a:buFont typeface="Arial" pitchFamily="34" charset="0"/>
              <a:buChar char="•"/>
            </a:pPr>
            <a:r>
              <a:rPr lang="en-IN" sz="2800" dirty="0" smtClean="0">
                <a:latin typeface="Agency FB" pitchFamily="34" charset="0"/>
              </a:rPr>
              <a:t>Carbon has atomic number 6. </a:t>
            </a:r>
          </a:p>
          <a:p>
            <a:pPr>
              <a:buFont typeface="Arial" pitchFamily="34" charset="0"/>
              <a:buChar char="•"/>
            </a:pPr>
            <a:r>
              <a:rPr lang="en-IN" sz="2800" dirty="0" smtClean="0">
                <a:latin typeface="Agency FB" pitchFamily="34" charset="0"/>
              </a:rPr>
              <a:t> Electronic configuration is ( 2,4). </a:t>
            </a:r>
          </a:p>
          <a:p>
            <a:pPr>
              <a:buFont typeface="Arial" pitchFamily="34" charset="0"/>
              <a:buChar char="•"/>
            </a:pPr>
            <a:r>
              <a:rPr lang="en-IN" sz="2800" dirty="0" smtClean="0">
                <a:latin typeface="Agency FB" pitchFamily="34" charset="0"/>
              </a:rPr>
              <a:t>Like every atom carbon atom also tries to complete it's octet (fill it's outermost shell with 8 electrons). </a:t>
            </a:r>
          </a:p>
          <a:p>
            <a:pPr>
              <a:buFont typeface="Arial" pitchFamily="34" charset="0"/>
              <a:buChar char="•"/>
            </a:pPr>
            <a:r>
              <a:rPr lang="en-IN" sz="2800" dirty="0" smtClean="0">
                <a:latin typeface="Agency FB" pitchFamily="34" charset="0"/>
              </a:rPr>
              <a:t>Carbon has to either gain four electrons or lose four electrons. </a:t>
            </a:r>
          </a:p>
          <a:p>
            <a:r>
              <a:rPr lang="en-IN" sz="2800" dirty="0" smtClean="0">
                <a:latin typeface="Agency FB" pitchFamily="34" charset="0"/>
              </a:rPr>
              <a:t>When it will gain four electrons it will acquire four negative charges and become C</a:t>
            </a:r>
            <a:r>
              <a:rPr lang="en-IN" sz="3200" dirty="0" smtClean="0">
                <a:latin typeface="Agency FB" pitchFamily="34" charset="0"/>
              </a:rPr>
              <a:t>-4 . C-4 </a:t>
            </a:r>
            <a:r>
              <a:rPr lang="en-IN" sz="2800" dirty="0" smtClean="0">
                <a:latin typeface="Agency FB" pitchFamily="34" charset="0"/>
              </a:rPr>
              <a:t>is very unstable as negatively charged carbon repels extra electrons .</a:t>
            </a:r>
          </a:p>
          <a:p>
            <a:r>
              <a:rPr lang="en-IN" sz="2800" dirty="0" smtClean="0">
                <a:latin typeface="Agency FB" pitchFamily="34" charset="0"/>
              </a:rPr>
              <a:t>when it loses four electrons and become C</a:t>
            </a:r>
            <a:r>
              <a:rPr lang="en-IN" sz="3200" dirty="0" smtClean="0">
                <a:latin typeface="Agency FB" pitchFamily="34" charset="0"/>
              </a:rPr>
              <a:t>+4 ,</a:t>
            </a:r>
            <a:r>
              <a:rPr lang="en-IN" sz="2800" dirty="0" smtClean="0">
                <a:latin typeface="Agency FB" pitchFamily="34" charset="0"/>
              </a:rPr>
              <a:t> needs a great deal of energy and 6 protons could not deal with </a:t>
            </a:r>
            <a:r>
              <a:rPr lang="en-IN" sz="2400" dirty="0" smtClean="0">
                <a:latin typeface="Agency FB" pitchFamily="34" charset="0"/>
              </a:rPr>
              <a:t>10 </a:t>
            </a:r>
            <a:r>
              <a:rPr lang="en-IN" sz="2400" dirty="0" smtClean="0"/>
              <a:t>electrons.</a:t>
            </a:r>
            <a:r>
              <a:rPr lang="en-IN" sz="2800" dirty="0" smtClean="0"/>
              <a:t> </a:t>
            </a:r>
            <a:r>
              <a:rPr lang="en-IN" sz="2800" dirty="0" smtClean="0">
                <a:latin typeface="Agency FB" pitchFamily="34" charset="0"/>
              </a:rPr>
              <a:t> As these two forms are very unstable and requires much energy carbon completes it's octet by sharing electrons with other atoms (forming covalent bonds). As a result carbon has unique capacity of forming chains and branches.</a:t>
            </a:r>
            <a:endParaRPr lang="en-IN" sz="2800" dirty="0">
              <a:latin typeface="Agency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2000232" y="4071942"/>
            <a:ext cx="5286412" cy="2571768"/>
          </a:xfrm>
          <a:prstGeom prst="rect">
            <a:avLst/>
          </a:prstGeom>
          <a:solidFill>
            <a:schemeClr val="tx1">
              <a:lumMod val="50000"/>
              <a:lumOff val="50000"/>
            </a:schemeClr>
          </a:solidFill>
          <a:ln w="9525">
            <a:solidFill>
              <a:srgbClr val="FFFF00"/>
            </a:solidFill>
            <a:miter lim="800000"/>
            <a:headEnd/>
            <a:tailEnd/>
          </a:ln>
          <a:effectLst>
            <a:innerShdw blurRad="63500" dist="50800" dir="10800000">
              <a:prstClr val="black">
                <a:alpha val="50000"/>
              </a:prstClr>
            </a:innerShdw>
          </a:effectLst>
        </p:spPr>
      </p:pic>
      <p:pic>
        <p:nvPicPr>
          <p:cNvPr id="3075" name="Picture 3"/>
          <p:cNvPicPr>
            <a:picLocks noChangeAspect="1" noChangeArrowheads="1"/>
          </p:cNvPicPr>
          <p:nvPr/>
        </p:nvPicPr>
        <p:blipFill>
          <a:blip r:embed="rId3"/>
          <a:srcRect/>
          <a:stretch>
            <a:fillRect/>
          </a:stretch>
        </p:blipFill>
        <p:spPr bwMode="auto">
          <a:xfrm>
            <a:off x="2643174" y="1285860"/>
            <a:ext cx="4000528" cy="2571768"/>
          </a:xfrm>
          <a:prstGeom prst="rect">
            <a:avLst/>
          </a:prstGeom>
          <a:ln>
            <a:solidFill>
              <a:schemeClr val="tx2">
                <a:lumMod val="50000"/>
              </a:schemeClr>
            </a:solidFill>
            <a:headEnd/>
            <a:tailEnd/>
          </a:ln>
        </p:spPr>
        <p:style>
          <a:lnRef idx="2">
            <a:schemeClr val="dk1">
              <a:shade val="50000"/>
            </a:schemeClr>
          </a:lnRef>
          <a:fillRef idx="1">
            <a:schemeClr val="dk1"/>
          </a:fillRef>
          <a:effectRef idx="0">
            <a:schemeClr val="dk1"/>
          </a:effectRef>
          <a:fontRef idx="minor">
            <a:schemeClr val="lt1"/>
          </a:fontRef>
        </p:style>
      </p:pic>
      <p:sp>
        <p:nvSpPr>
          <p:cNvPr id="4" name="TextBox 3"/>
          <p:cNvSpPr txBox="1"/>
          <p:nvPr/>
        </p:nvSpPr>
        <p:spPr>
          <a:xfrm>
            <a:off x="428596" y="357166"/>
            <a:ext cx="8072494" cy="646331"/>
          </a:xfrm>
          <a:prstGeom prst="rect">
            <a:avLst/>
          </a:prstGeom>
          <a:solidFill>
            <a:srgbClr val="FFFF00"/>
          </a:solidFill>
          <a:ln>
            <a:solidFill>
              <a:schemeClr val="accent1"/>
            </a:solidFill>
          </a:ln>
        </p:spPr>
        <p:txBody>
          <a:bodyPr wrap="square" rtlCol="0">
            <a:spAutoFit/>
          </a:bodyPr>
          <a:lstStyle/>
          <a:p>
            <a:pPr algn="ctr"/>
            <a:r>
              <a:rPr lang="en-IN" sz="3600" b="1" dirty="0" smtClean="0">
                <a:solidFill>
                  <a:schemeClr val="tx2">
                    <a:lumMod val="50000"/>
                  </a:schemeClr>
                </a:solidFill>
              </a:rPr>
              <a:t>SINGLE COVALENT BOND</a:t>
            </a:r>
            <a:endParaRPr lang="en-IN" sz="3600" b="1" dirty="0">
              <a:solidFill>
                <a:schemeClr val="tx2">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214290"/>
            <a:ext cx="7786742" cy="1200329"/>
          </a:xfrm>
          <a:prstGeom prst="rect">
            <a:avLst/>
          </a:prstGeom>
          <a:solidFill>
            <a:schemeClr val="accent1">
              <a:lumMod val="50000"/>
            </a:schemeClr>
          </a:solidFill>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IN" sz="3600" b="1" dirty="0" smtClean="0">
                <a:solidFill>
                  <a:srgbClr val="FF0000"/>
                </a:solidFill>
              </a:rPr>
              <a:t>SINGLE COVALENT BOND IN CARBON COMPOUND</a:t>
            </a:r>
            <a:endParaRPr lang="en-IN" sz="3600" b="1" dirty="0">
              <a:solidFill>
                <a:srgbClr val="FF0000"/>
              </a:solidFill>
            </a:endParaRPr>
          </a:p>
        </p:txBody>
      </p:sp>
      <p:pic>
        <p:nvPicPr>
          <p:cNvPr id="1026" name="Picture 2"/>
          <p:cNvPicPr>
            <a:picLocks noChangeAspect="1" noChangeArrowheads="1"/>
          </p:cNvPicPr>
          <p:nvPr/>
        </p:nvPicPr>
        <p:blipFill>
          <a:blip r:embed="rId2"/>
          <a:srcRect/>
          <a:stretch>
            <a:fillRect/>
          </a:stretch>
        </p:blipFill>
        <p:spPr bwMode="auto">
          <a:xfrm>
            <a:off x="571472" y="1714488"/>
            <a:ext cx="7929618" cy="464347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DOUNBLE COVALENT BOND</a:t>
            </a:r>
            <a:endParaRPr lang="en-IN" b="1" dirty="0"/>
          </a:p>
        </p:txBody>
      </p:sp>
      <p:pic>
        <p:nvPicPr>
          <p:cNvPr id="5122" name="Picture 2"/>
          <p:cNvPicPr>
            <a:picLocks noChangeAspect="1" noChangeArrowheads="1"/>
          </p:cNvPicPr>
          <p:nvPr/>
        </p:nvPicPr>
        <p:blipFill>
          <a:blip r:embed="rId2"/>
          <a:srcRect/>
          <a:stretch>
            <a:fillRect/>
          </a:stretch>
        </p:blipFill>
        <p:spPr bwMode="auto">
          <a:xfrm>
            <a:off x="785786" y="1357299"/>
            <a:ext cx="7643866" cy="5000660"/>
          </a:xfrm>
          <a:prstGeom prst="rect">
            <a:avLst/>
          </a:prstGeom>
          <a:ln>
            <a:solidFill>
              <a:schemeClr val="tx2">
                <a:lumMod val="50000"/>
              </a:schemeClr>
            </a:solidFill>
            <a:headEnd/>
            <a:tailEnd/>
          </a:ln>
        </p:spPr>
        <p:style>
          <a:lnRef idx="3">
            <a:schemeClr val="lt1"/>
          </a:lnRef>
          <a:fillRef idx="1">
            <a:schemeClr val="dk1"/>
          </a:fillRef>
          <a:effectRef idx="1">
            <a:schemeClr val="dk1"/>
          </a:effectRef>
          <a:fontRef idx="minor">
            <a:schemeClr val="lt1"/>
          </a:fontRef>
        </p:style>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357158" y="1571612"/>
            <a:ext cx="8429684" cy="4786345"/>
          </a:xfrm>
          <a:prstGeom prst="rect">
            <a:avLst/>
          </a:prstGeom>
          <a:noFill/>
          <a:ln w="9525">
            <a:noFill/>
            <a:miter lim="800000"/>
            <a:headEnd/>
            <a:tailEnd/>
          </a:ln>
          <a:effectLst/>
        </p:spPr>
      </p:pic>
      <p:sp>
        <p:nvSpPr>
          <p:cNvPr id="4"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IN" b="1" dirty="0" smtClean="0"/>
              <a:t>DOUNBLE COVALENT BOND IN CARBON COMPOUND</a:t>
            </a:r>
            <a:endParaRPr lang="en-IN"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en-IN" b="1" dirty="0" smtClean="0"/>
              <a:t>TRIPLE COVALENT BOND</a:t>
            </a:r>
            <a:endParaRPr lang="en-IN" b="1" dirty="0"/>
          </a:p>
        </p:txBody>
      </p:sp>
      <p:pic>
        <p:nvPicPr>
          <p:cNvPr id="8194" name="Picture 2"/>
          <p:cNvPicPr>
            <a:picLocks noChangeAspect="1" noChangeArrowheads="1"/>
          </p:cNvPicPr>
          <p:nvPr/>
        </p:nvPicPr>
        <p:blipFill>
          <a:blip r:embed="rId2"/>
          <a:srcRect/>
          <a:stretch>
            <a:fillRect/>
          </a:stretch>
        </p:blipFill>
        <p:spPr bwMode="auto">
          <a:xfrm>
            <a:off x="2071670" y="1838324"/>
            <a:ext cx="5429287" cy="4091005"/>
          </a:xfrm>
          <a:prstGeom prst="rect">
            <a:avLst/>
          </a:prstGeom>
          <a:ln>
            <a:headEnd/>
            <a:tailEnd/>
          </a:ln>
        </p:spPr>
        <p:style>
          <a:lnRef idx="3">
            <a:schemeClr val="lt1"/>
          </a:lnRef>
          <a:fillRef idx="1">
            <a:schemeClr val="dk1"/>
          </a:fillRef>
          <a:effectRef idx="1">
            <a:schemeClr val="dk1"/>
          </a:effectRef>
          <a:fontRef idx="minor">
            <a:schemeClr val="lt1"/>
          </a:fontRef>
        </p:style>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rgbClr val="C00000"/>
          </a:solidFill>
        </p:spPr>
        <p:style>
          <a:lnRef idx="1">
            <a:schemeClr val="accent2"/>
          </a:lnRef>
          <a:fillRef idx="3">
            <a:schemeClr val="accent2"/>
          </a:fillRef>
          <a:effectRef idx="2">
            <a:schemeClr val="accent2"/>
          </a:effectRef>
          <a:fontRef idx="minor">
            <a:schemeClr val="lt1"/>
          </a:fontRef>
        </p:style>
        <p:txBody>
          <a:bodyPr>
            <a:normAutofit fontScale="90000"/>
          </a:bodyPr>
          <a:lstStyle/>
          <a:p>
            <a:r>
              <a:rPr lang="en-IN" b="1" dirty="0" smtClean="0">
                <a:solidFill>
                  <a:schemeClr val="tx2">
                    <a:lumMod val="50000"/>
                  </a:schemeClr>
                </a:solidFill>
              </a:rPr>
              <a:t>TRIPLE COVALENT BOND IN CARBON COMPOUND</a:t>
            </a:r>
            <a:endParaRPr lang="en-IN" b="1" dirty="0">
              <a:solidFill>
                <a:schemeClr val="tx2">
                  <a:lumMod val="50000"/>
                </a:schemeClr>
              </a:solidFill>
            </a:endParaRPr>
          </a:p>
        </p:txBody>
      </p:sp>
      <p:pic>
        <p:nvPicPr>
          <p:cNvPr id="2050" name="Picture 2"/>
          <p:cNvPicPr>
            <a:picLocks noChangeAspect="1" noChangeArrowheads="1"/>
          </p:cNvPicPr>
          <p:nvPr/>
        </p:nvPicPr>
        <p:blipFill>
          <a:blip r:embed="rId2"/>
          <a:srcRect/>
          <a:stretch>
            <a:fillRect/>
          </a:stretch>
        </p:blipFill>
        <p:spPr bwMode="auto">
          <a:xfrm>
            <a:off x="1428728" y="2214554"/>
            <a:ext cx="6143668" cy="3429024"/>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233</Words>
  <Application>Microsoft Office PowerPoint</Application>
  <PresentationFormat>On-screen Show (4:3)</PresentationFormat>
  <Paragraphs>19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CARBON AND ITS COMPOUNDS</vt:lpstr>
      <vt:lpstr>VERSATILE NATURE OF CARBON</vt:lpstr>
      <vt:lpstr>Slide 3</vt:lpstr>
      <vt:lpstr>Slide 4</vt:lpstr>
      <vt:lpstr>Slide 5</vt:lpstr>
      <vt:lpstr>DOUNBLE COVALENT BOND</vt:lpstr>
      <vt:lpstr>DOUNBLE COVALENT BOND IN CARBON COMPOUND</vt:lpstr>
      <vt:lpstr>TRIPLE COVALENT BOND</vt:lpstr>
      <vt:lpstr>TRIPLE COVALENT BOND IN CARBON COMPOUND</vt:lpstr>
      <vt:lpstr>TYPES OF COVALENT BOND</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CARBON AND COMPOUNDS</dc:title>
  <dc:creator>ismail - [2010]</dc:creator>
  <cp:lastModifiedBy>ismail - [2010]</cp:lastModifiedBy>
  <cp:revision>11</cp:revision>
  <dcterms:created xsi:type="dcterms:W3CDTF">2018-08-26T16:01:19Z</dcterms:created>
  <dcterms:modified xsi:type="dcterms:W3CDTF">2019-08-09T18:22:48Z</dcterms:modified>
</cp:coreProperties>
</file>